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440" r:id="rId1"/>
  </p:sldMasterIdLst>
  <p:notesMasterIdLst>
    <p:notesMasterId r:id="rId12"/>
  </p:notesMasterIdLst>
  <p:sldIdLst>
    <p:sldId id="256" r:id="rId2"/>
    <p:sldId id="257" r:id="rId3"/>
    <p:sldId id="264" r:id="rId4"/>
    <p:sldId id="261" r:id="rId5"/>
    <p:sldId id="258" r:id="rId6"/>
    <p:sldId id="259" r:id="rId7"/>
    <p:sldId id="260" r:id="rId8"/>
    <p:sldId id="262" r:id="rId9"/>
    <p:sldId id="263"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55" d="100"/>
          <a:sy n="155" d="100"/>
        </p:scale>
        <p:origin x="-11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9C06DF-B116-0B42-9426-A45AC6205D17}" type="datetimeFigureOut">
              <a:rPr lang="en-US" smtClean="0"/>
              <a:pPr/>
              <a:t>8/29/13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8EF594-82A7-2244-A13D-1CB45D0DAA35}" type="slidenum">
              <a:rPr lang="en-US" smtClean="0"/>
              <a:pPr/>
              <a:t>‹#›</a:t>
            </a:fld>
            <a:endParaRPr lang="en-US"/>
          </a:p>
        </p:txBody>
      </p:sp>
    </p:spTree>
    <p:extLst>
      <p:ext uri="{BB962C8B-B14F-4D97-AF65-F5344CB8AC3E}">
        <p14:creationId xmlns:p14="http://schemas.microsoft.com/office/powerpoint/2010/main" val="34939529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88EF594-82A7-2244-A13D-1CB45D0DAA3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10"/>
          <p:cNvGrpSpPr/>
          <p:nvPr/>
        </p:nvGrpSpPr>
        <p:grpSpPr>
          <a:xfrm>
            <a:off x="-1" y="3379694"/>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5" name="Snip Single Corner Rectangle 14"/>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3" name="Teardrop 12"/>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FD3CF5BE-B09D-41F9-8889-74C2122119E6}" type="datetimeFigureOut">
              <a:rPr lang="en-US" smtClean="0"/>
              <a:pPr/>
              <a:t>8/29/13</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10"/>
          <p:cNvGrpSpPr/>
          <p:nvPr/>
        </p:nvGrpSpPr>
        <p:grpSpPr>
          <a:xfrm>
            <a:off x="228600" y="228600"/>
            <a:ext cx="4251960" cy="6387352"/>
            <a:chOff x="228600" y="228600"/>
            <a:chExt cx="4251960" cy="6387352"/>
          </a:xfrm>
        </p:grpSpPr>
        <p:sp>
          <p:nvSpPr>
            <p:cNvPr id="12" name="Snip Diagonal Corner Rectangle 11"/>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Teardrop 12"/>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2176272"/>
            <a:ext cx="3657600" cy="1161288"/>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flipH="1">
            <a:off x="4654475" y="228600"/>
            <a:ext cx="4251960" cy="6391656"/>
          </a:xfrm>
          <a:prstGeom prst="snip2DiagRect">
            <a:avLst>
              <a:gd name="adj1" fmla="val 0"/>
              <a:gd name="adj2" fmla="val 4017"/>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530352" y="3342401"/>
            <a:ext cx="3657600" cy="2595282"/>
          </a:xfrm>
        </p:spPr>
        <p:txBody>
          <a:bodyPr>
            <a:normAutofit/>
          </a:bodyPr>
          <a:lstStyle>
            <a:lvl1pPr marL="0" indent="0">
              <a:lnSpc>
                <a:spcPct val="110000"/>
              </a:lnSpc>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58952" y="6300216"/>
            <a:ext cx="1298448" cy="365125"/>
          </a:xfrm>
        </p:spPr>
        <p:txBody>
          <a:bodyPr/>
          <a:lstStyle/>
          <a:p>
            <a:fld id="{9C9FF6D9-180F-8246-9AC8-3E8CBD5E4238}" type="datetimeFigureOut">
              <a:rPr lang="en-US" smtClean="0"/>
              <a:pPr/>
              <a:t>8/29/13</a:t>
            </a:fld>
            <a:endParaRPr lang="en-US"/>
          </a:p>
        </p:txBody>
      </p:sp>
      <p:sp>
        <p:nvSpPr>
          <p:cNvPr id="6" name="Footer Placeholder 5"/>
          <p:cNvSpPr>
            <a:spLocks noGrp="1"/>
          </p:cNvSpPr>
          <p:nvPr>
            <p:ph type="ftr" sz="quarter" idx="11"/>
          </p:nvPr>
        </p:nvSpPr>
        <p:spPr>
          <a:xfrm>
            <a:off x="2057400" y="6300216"/>
            <a:ext cx="2340864" cy="365125"/>
          </a:xfrm>
        </p:spPr>
        <p:txBody>
          <a:bodyPr/>
          <a:lstStyle/>
          <a:p>
            <a:endParaRPr lang="en-US"/>
          </a:p>
        </p:txBody>
      </p:sp>
      <p:sp>
        <p:nvSpPr>
          <p:cNvPr id="7" name="Slide Number Placeholder 6"/>
          <p:cNvSpPr>
            <a:spLocks noGrp="1"/>
          </p:cNvSpPr>
          <p:nvPr>
            <p:ph type="sldNum" sz="quarter" idx="12"/>
          </p:nvPr>
        </p:nvSpPr>
        <p:spPr>
          <a:xfrm>
            <a:off x="301752" y="6300216"/>
            <a:ext cx="448056" cy="365125"/>
          </a:xfrm>
        </p:spPr>
        <p:txBody>
          <a:bodyPr/>
          <a:lstStyle>
            <a:lvl1pPr algn="l">
              <a:defRPr/>
            </a:lvl1pPr>
          </a:lstStyle>
          <a:p>
            <a:fld id="{EE1E6A20-F8A2-6B4F-A58B-444602394C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9" name="Snip Diagonal Corner Rectangle 8"/>
          <p:cNvSpPr/>
          <p:nvPr/>
        </p:nvSpPr>
        <p:spPr>
          <a:xfrm flipV="1">
            <a:off x="228600" y="4648200"/>
            <a:ext cx="8686800" cy="1963271"/>
          </a:xfrm>
          <a:prstGeom prst="snip2DiagRect">
            <a:avLst>
              <a:gd name="adj1" fmla="val 0"/>
              <a:gd name="adj2" fmla="val 937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0" y="4648200"/>
            <a:ext cx="8153400" cy="609600"/>
          </a:xfrm>
        </p:spPr>
        <p:txBody>
          <a:bodyPr vert="horz" lIns="91440" tIns="45720" rIns="91440" bIns="45720" rtlCol="0" anchor="b" anchorCtr="0">
            <a:normAutofit/>
          </a:bodyPr>
          <a:lstStyle>
            <a:lvl1pPr algn="l" defTabSz="914400" rtl="0" eaLnBrk="1" latinLnBrk="0" hangingPunct="1">
              <a:spcBef>
                <a:spcPct val="0"/>
              </a:spcBef>
              <a:buNone/>
              <a:defRPr sz="3000" b="0" kern="1200">
                <a:solidFill>
                  <a:schemeClr val="accent1"/>
                </a:solidFill>
                <a:latin typeface="+mj-lt"/>
                <a:ea typeface="+mj-ea"/>
                <a:cs typeface="+mj-cs"/>
              </a:defRPr>
            </a:lvl1pPr>
          </a:lstStyle>
          <a:p>
            <a:r>
              <a:rPr lang="en-US" smtClean="0"/>
              <a:t>Click to edit Master title style</a:t>
            </a:r>
            <a:endParaRPr/>
          </a:p>
        </p:txBody>
      </p:sp>
      <p:sp>
        <p:nvSpPr>
          <p:cNvPr id="3" name="Date Placeholder 2"/>
          <p:cNvSpPr>
            <a:spLocks noGrp="1"/>
          </p:cNvSpPr>
          <p:nvPr>
            <p:ph type="dt" sz="half" idx="10"/>
          </p:nvPr>
        </p:nvSpPr>
        <p:spPr/>
        <p:txBody>
          <a:bodyPr/>
          <a:lstStyle/>
          <a:p>
            <a:fld id="{9C9FF6D9-180F-8246-9AC8-3E8CBD5E4238}" type="datetimeFigureOut">
              <a:rPr lang="en-US" smtClean="0"/>
              <a:pPr/>
              <a:t>8/29/13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4442D2-6EC0-47EE-B633-BA0A345679BF}" type="slidenum">
              <a:rPr lang="en-US" smtClean="0"/>
              <a:pPr/>
              <a:t>‹#›</a:t>
            </a:fld>
            <a:endParaRPr lang="en-US"/>
          </a:p>
        </p:txBody>
      </p:sp>
      <p:sp>
        <p:nvSpPr>
          <p:cNvPr id="7" name="Text Placeholder 3"/>
          <p:cNvSpPr>
            <a:spLocks noGrp="1"/>
          </p:cNvSpPr>
          <p:nvPr>
            <p:ph type="body" sz="half" idx="2"/>
          </p:nvPr>
        </p:nvSpPr>
        <p:spPr>
          <a:xfrm>
            <a:off x="457200" y="5257799"/>
            <a:ext cx="8156448" cy="820272"/>
          </a:xfrm>
        </p:spPr>
        <p:txBody>
          <a:bodyPr>
            <a:normAutofit/>
          </a:bodyPr>
          <a:lstStyle>
            <a:lvl1pPr marL="0" indent="0">
              <a:lnSpc>
                <a:spcPct val="110000"/>
              </a:lnSpc>
              <a:spcBef>
                <a:spcPct val="0"/>
              </a:spcBef>
              <a:buNone/>
              <a:defRPr sz="1800" kern="1200">
                <a:solidFill>
                  <a:schemeClr val="tx1">
                    <a:lumMod val="90000"/>
                    <a:lumOff val="10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Picture Placeholder 2"/>
          <p:cNvSpPr>
            <a:spLocks noGrp="1"/>
          </p:cNvSpPr>
          <p:nvPr>
            <p:ph type="pic" idx="1"/>
          </p:nvPr>
        </p:nvSpPr>
        <p:spPr>
          <a:xfrm flipH="1">
            <a:off x="228600" y="228600"/>
            <a:ext cx="8677835" cy="4267200"/>
          </a:xfrm>
          <a:prstGeom prst="snip2DiagRect">
            <a:avLst>
              <a:gd name="adj1" fmla="val 0"/>
              <a:gd name="adj2" fmla="val 4332"/>
            </a:avLst>
          </a:prstGeom>
          <a:effectLst>
            <a:outerShdw blurRad="50800" dist="63500" dir="2700000" algn="tl"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buClr>
              <a:buSzPct val="90000"/>
              <a:buFont typeface="Wingdings 2" pitchFamily="18" charset="2"/>
              <a:buNone/>
              <a:defRPr sz="1800" kern="1200">
                <a:solidFill>
                  <a:schemeClr val="tx1">
                    <a:lumMod val="90000"/>
                    <a:lumOff val="10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C9FF6D9-180F-8246-9AC8-3E8CBD5E4238}" type="datetimeFigureOut">
              <a:rPr lang="en-US" smtClean="0"/>
              <a:pPr/>
              <a:t>8/29/13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C9FF6D9-180F-8246-9AC8-3E8CBD5E4238}" type="datetimeFigureOut">
              <a:rPr lang="en-US" smtClean="0"/>
              <a:pPr/>
              <a:t>8/29/13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Snip Diagonal Corner Rectangle 7"/>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467600" y="838201"/>
            <a:ext cx="1219200" cy="5105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838201"/>
            <a:ext cx="6307138"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C9FF6D9-180F-8246-9AC8-3E8CBD5E4238}" type="datetimeFigureOut">
              <a:rPr lang="en-US" smtClean="0"/>
              <a:pPr/>
              <a:t>8/29/13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9C9FF6D9-180F-8246-9AC8-3E8CBD5E4238}" type="datetimeFigureOut">
              <a:rPr lang="en-US" smtClean="0"/>
              <a:pPr/>
              <a:t>8/29/13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6" name="Group 14"/>
          <p:cNvGrpSpPr/>
          <p:nvPr/>
        </p:nvGrpSpPr>
        <p:grpSpPr>
          <a:xfrm>
            <a:off x="-1" y="3379694"/>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7" name="Snip Single Corner Rectangle 16"/>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8" name="Straight Connector 17"/>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ardrop 15"/>
            <p:cNvSpPr/>
            <p:nvPr/>
          </p:nvSpPr>
          <p:spPr>
            <a:xfrm>
              <a:off x="681765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371600" y="3913281"/>
            <a:ext cx="5867400" cy="1470025"/>
          </a:xfrm>
        </p:spPr>
        <p:txBody>
          <a:bodyPr>
            <a:normAutofit/>
          </a:bodyPr>
          <a:lstStyle>
            <a:lvl1pPr algn="r">
              <a:defRPr sz="4600"/>
            </a:lvl1pPr>
          </a:lstStyle>
          <a:p>
            <a:r>
              <a:rPr lang="en-US" smtClean="0"/>
              <a:t>Click to edit Master title style</a:t>
            </a:r>
            <a:endParaRPr/>
          </a:p>
        </p:txBody>
      </p:sp>
      <p:sp>
        <p:nvSpPr>
          <p:cNvPr id="3" name="Subtitle 2"/>
          <p:cNvSpPr>
            <a:spLocks noGrp="1"/>
          </p:cNvSpPr>
          <p:nvPr>
            <p:ph type="subTitle" idx="1"/>
          </p:nvPr>
        </p:nvSpPr>
        <p:spPr>
          <a:xfrm>
            <a:off x="1371600" y="5396753"/>
            <a:ext cx="5867400" cy="573741"/>
          </a:xfrm>
        </p:spPr>
        <p:txBody>
          <a:bodyPr>
            <a:normAutofit/>
          </a:bodyPr>
          <a:lstStyle>
            <a:lvl1pPr marL="0" indent="0" algn="r">
              <a:spcBef>
                <a:spcPct val="0"/>
              </a:spcBef>
              <a:buNone/>
              <a:defRPr sz="1400">
                <a:solidFill>
                  <a:schemeClr val="tx1">
                    <a:lumMod val="90000"/>
                    <a:lumOff val="1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rot="16200000">
            <a:off x="-734076" y="4503737"/>
            <a:ext cx="2057400" cy="365125"/>
          </a:xfrm>
        </p:spPr>
        <p:txBody>
          <a:bodyPr lIns="91440" tIns="0" bIns="0" anchor="b" anchorCtr="0"/>
          <a:lstStyle>
            <a:lvl1pPr>
              <a:defRPr sz="1400" b="1">
                <a:solidFill>
                  <a:schemeClr val="bg1">
                    <a:lumMod val="50000"/>
                  </a:schemeClr>
                </a:solidFill>
              </a:defRPr>
            </a:lvl1pPr>
          </a:lstStyle>
          <a:p>
            <a:fld id="{9C9FF6D9-180F-8246-9AC8-3E8CBD5E4238}" type="datetimeFigureOut">
              <a:rPr lang="en-US" smtClean="0"/>
              <a:pPr/>
              <a:t>8/29/13</a:t>
            </a:fld>
            <a:endParaRPr lang="en-US"/>
          </a:p>
        </p:txBody>
      </p:sp>
      <p:sp>
        <p:nvSpPr>
          <p:cNvPr id="5" name="Footer Placeholder 4"/>
          <p:cNvSpPr>
            <a:spLocks noGrp="1"/>
          </p:cNvSpPr>
          <p:nvPr>
            <p:ph type="ftr" sz="quarter" idx="11"/>
          </p:nvPr>
        </p:nvSpPr>
        <p:spPr>
          <a:xfrm rot="16200000">
            <a:off x="-356811" y="4503737"/>
            <a:ext cx="2057397" cy="365125"/>
          </a:xfrm>
        </p:spPr>
        <p:txBody>
          <a:bodyPr lIns="91440" tIns="0" bIns="0" anchor="t" anchorCtr="0"/>
          <a:lstStyle>
            <a:lvl1pPr algn="l">
              <a:defRPr b="1">
                <a:solidFill>
                  <a:schemeClr val="bg1">
                    <a:lumMod val="75000"/>
                  </a:schemeClr>
                </a:solidFill>
              </a:defRPr>
            </a:lvl1pPr>
          </a:lstStyle>
          <a:p>
            <a:endParaRPr lang="en-US"/>
          </a:p>
        </p:txBody>
      </p:sp>
      <p:sp>
        <p:nvSpPr>
          <p:cNvPr id="12" name="Picture Placeholder 11"/>
          <p:cNvSpPr>
            <a:spLocks noGrp="1"/>
          </p:cNvSpPr>
          <p:nvPr>
            <p:ph type="pic" sz="quarter" idx="12"/>
          </p:nvPr>
        </p:nvSpPr>
        <p:spPr>
          <a:xfrm>
            <a:off x="0" y="676835"/>
            <a:ext cx="7543800" cy="2587752"/>
          </a:xfrm>
          <a:effectLst>
            <a:outerShdw blurRad="50800" dist="63500" dir="2700000" algn="tl" rotWithShape="0">
              <a:prstClr val="black">
                <a:alpha val="50000"/>
              </a:prstClr>
            </a:outerShdw>
          </a:effectLst>
        </p:spPr>
        <p:txBody>
          <a:bodyPr>
            <a:normAutofit/>
          </a:bodyPr>
          <a:lstStyle>
            <a:lvl1pPr marL="0" indent="0">
              <a:buNone/>
              <a:defRPr sz="1800"/>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6" name="Group 6"/>
          <p:cNvGrpSpPr/>
          <p:nvPr/>
        </p:nvGrpSpPr>
        <p:grpSpPr>
          <a:xfrm flipH="1">
            <a:off x="1600199" y="2126877"/>
            <a:ext cx="7543801" cy="2604247"/>
            <a:chOff x="-1" y="3379694"/>
            <a:chExt cx="7543801" cy="2604247"/>
          </a:xfrm>
        </p:grpSpPr>
        <p:grpSp>
          <p:nvGrpSpPr>
            <p:cNvPr id="7" name="Group 11"/>
            <p:cNvGrpSpPr/>
            <p:nvPr/>
          </p:nvGrpSpPr>
          <p:grpSpPr>
            <a:xfrm>
              <a:off x="-1" y="3379694"/>
              <a:ext cx="7543801" cy="2604247"/>
              <a:chOff x="-1" y="3379694"/>
              <a:chExt cx="7543801" cy="2604247"/>
            </a:xfrm>
          </p:grpSpPr>
          <p:sp>
            <p:nvSpPr>
              <p:cNvPr id="10" name="Snip Single Corner Rectangle 9"/>
              <p:cNvSpPr/>
              <p:nvPr/>
            </p:nvSpPr>
            <p:spPr>
              <a:xfrm flipV="1">
                <a:off x="-1" y="3393141"/>
                <a:ext cx="7543800" cy="2590800"/>
              </a:xfrm>
              <a:prstGeom prst="snip1Rect">
                <a:avLst>
                  <a:gd name="adj" fmla="val 737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1" name="Straight Connector 10"/>
              <p:cNvCxnSpPr/>
              <p:nvPr/>
            </p:nvCxnSpPr>
            <p:spPr>
              <a:xfrm>
                <a:off x="0" y="3379694"/>
                <a:ext cx="7543800" cy="2377"/>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9" name="Teardrop 8"/>
            <p:cNvSpPr/>
            <p:nvPr/>
          </p:nvSpPr>
          <p:spPr>
            <a:xfrm flipH="1">
              <a:off x="228599" y="3621741"/>
              <a:ext cx="394447" cy="394447"/>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1736105" y="2653553"/>
            <a:ext cx="5870448" cy="14721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tx1">
                    <a:lumMod val="90000"/>
                    <a:lumOff val="10000"/>
                  </a:schemeClr>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1736105" y="4134881"/>
            <a:ext cx="5870448" cy="576072"/>
          </a:xfrm>
        </p:spPr>
        <p:txBody>
          <a:bodyPr vert="horz" lIns="91440" tIns="45720" rIns="91440" bIns="45720" rtlCol="0">
            <a:normAutofit/>
          </a:bodyPr>
          <a:lstStyle>
            <a:lvl1pPr marL="0" indent="0" algn="l" defTabSz="914400" rtl="0" eaLnBrk="1" latinLnBrk="0" hangingPunct="1">
              <a:spcBef>
                <a:spcPts val="300"/>
              </a:spcBef>
              <a:buClr>
                <a:schemeClr val="accent1"/>
              </a:buClr>
              <a:buSzPct val="90000"/>
              <a:buFont typeface="Wingdings 2" pitchFamily="18" charset="2"/>
              <a:buNone/>
              <a:defRPr sz="1400" kern="1200">
                <a:solidFill>
                  <a:schemeClr val="tx1">
                    <a:lumMod val="90000"/>
                    <a:lumOff val="10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rot="16200000">
            <a:off x="8033590" y="3475037"/>
            <a:ext cx="1828801" cy="365125"/>
          </a:xfrm>
        </p:spPr>
        <p:txBody>
          <a:bodyPr vert="horz" lIns="91440" tIns="0" rIns="91440" bIns="0" rtlCol="0" anchor="t" anchorCtr="0"/>
          <a:lstStyle>
            <a:lvl1pPr marL="0" algn="l" defTabSz="914400" rtl="0" eaLnBrk="1" latinLnBrk="0" hangingPunct="1">
              <a:defRPr sz="1100" b="1" kern="1200">
                <a:solidFill>
                  <a:schemeClr val="bg1">
                    <a:lumMod val="75000"/>
                  </a:schemeClr>
                </a:solidFill>
                <a:latin typeface="+mn-lt"/>
                <a:ea typeface="+mn-ea"/>
                <a:cs typeface="+mn-cs"/>
              </a:defRPr>
            </a:lvl1pPr>
          </a:lstStyle>
          <a:p>
            <a:endParaRPr lang="en-US"/>
          </a:p>
        </p:txBody>
      </p:sp>
      <p:sp>
        <p:nvSpPr>
          <p:cNvPr id="4" name="Date Placeholder 3"/>
          <p:cNvSpPr>
            <a:spLocks noGrp="1"/>
          </p:cNvSpPr>
          <p:nvPr>
            <p:ph type="dt" sz="half" idx="10"/>
          </p:nvPr>
        </p:nvSpPr>
        <p:spPr>
          <a:xfrm rot="16200000">
            <a:off x="7658009" y="3475037"/>
            <a:ext cx="1828800" cy="365125"/>
          </a:xfrm>
        </p:spPr>
        <p:txBody>
          <a:bodyPr vert="horz" lIns="91440" tIns="0" rIns="91440" bIns="0" rtlCol="0" anchor="b" anchorCtr="0"/>
          <a:lstStyle>
            <a:lvl1pPr marL="0" algn="l" defTabSz="914400" rtl="0" eaLnBrk="1" latinLnBrk="0" hangingPunct="1">
              <a:defRPr sz="1400" b="1" kern="1200">
                <a:solidFill>
                  <a:schemeClr val="bg1">
                    <a:lumMod val="50000"/>
                  </a:schemeClr>
                </a:solidFill>
                <a:latin typeface="+mn-lt"/>
                <a:ea typeface="+mn-ea"/>
                <a:cs typeface="+mn-cs"/>
              </a:defRPr>
            </a:lvl1pPr>
          </a:lstStyle>
          <a:p>
            <a:fld id="{1F793FB4-CEC3-D049-AA2B-3F836CE489E1}" type="datetimeFigureOut">
              <a:rPr lang="en-US" smtClean="0"/>
              <a:pPr/>
              <a:t>8/29/13</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Snip Diagonal Corner Rectangle 10"/>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Snip Diagonal Corner Rectangle 11"/>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779461" y="1981201"/>
            <a:ext cx="365760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05351" y="1981201"/>
            <a:ext cx="365760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9C9FF6D9-180F-8246-9AC8-3E8CBD5E4238}" type="datetimeFigureOut">
              <a:rPr lang="en-US" smtClean="0"/>
              <a:pPr/>
              <a:t>8/29/13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Snip Diagonal Corner Rectangle 11"/>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Snip Diagonal Corner Rectangle 12"/>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79463" y="295833"/>
            <a:ext cx="7583488"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743200"/>
            <a:ext cx="3657600" cy="32131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1" y="1852426"/>
            <a:ext cx="3657600" cy="868362"/>
          </a:xfrm>
        </p:spPr>
        <p:txBody>
          <a:bodyPr anchor="ctr" anchorCtr="0">
            <a:noAutofit/>
          </a:bodyPr>
          <a:lstStyle>
            <a:lvl1pPr marL="0" indent="0" algn="ctr">
              <a:spcBef>
                <a:spcPct val="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1" y="2743200"/>
            <a:ext cx="3657600" cy="3213100"/>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9C9FF6D9-180F-8246-9AC8-3E8CBD5E4238}" type="datetimeFigureOut">
              <a:rPr lang="en-US" smtClean="0"/>
              <a:pPr/>
              <a:t>8/29/13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Snip Diagonal Corner Rectangle 8"/>
          <p:cNvSpPr/>
          <p:nvPr/>
        </p:nvSpPr>
        <p:spPr>
          <a:xfrm flipV="1">
            <a:off x="228600" y="1707776"/>
            <a:ext cx="8686800" cy="4908176"/>
          </a:xfrm>
          <a:prstGeom prst="snip2DiagRect">
            <a:avLst>
              <a:gd name="adj1" fmla="val 0"/>
              <a:gd name="adj2" fmla="val 4003"/>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Snip Diagonal Corner Rectangle 9"/>
          <p:cNvSpPr/>
          <p:nvPr/>
        </p:nvSpPr>
        <p:spPr>
          <a:xfrm flipV="1">
            <a:off x="228600" y="228597"/>
            <a:ext cx="8686800" cy="1277473"/>
          </a:xfrm>
          <a:prstGeom prst="snip2DiagRect">
            <a:avLst>
              <a:gd name="adj1" fmla="val 0"/>
              <a:gd name="adj2" fmla="val 1167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9C9FF6D9-180F-8246-9AC8-3E8CBD5E4238}" type="datetimeFigureOut">
              <a:rPr lang="en-US" smtClean="0"/>
              <a:pPr/>
              <a:t>8/29/13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nip Diagonal Corner Rectangle 5"/>
          <p:cNvSpPr/>
          <p:nvPr/>
        </p:nvSpPr>
        <p:spPr>
          <a:xfrm flipV="1">
            <a:off x="228600" y="228600"/>
            <a:ext cx="8686800" cy="6387352"/>
          </a:xfrm>
          <a:prstGeom prst="snip2DiagRect">
            <a:avLst>
              <a:gd name="adj1" fmla="val 0"/>
              <a:gd name="adj2" fmla="val 2529"/>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C9FF6D9-180F-8246-9AC8-3E8CBD5E4238}" type="datetimeFigureOut">
              <a:rPr lang="en-US" smtClean="0"/>
              <a:pPr/>
              <a:t>8/29/13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E6A20-F8A2-6B4F-A58B-444602394C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11"/>
          <p:cNvGrpSpPr/>
          <p:nvPr/>
        </p:nvGrpSpPr>
        <p:grpSpPr>
          <a:xfrm>
            <a:off x="228600" y="228600"/>
            <a:ext cx="4251960" cy="6387352"/>
            <a:chOff x="228600" y="228600"/>
            <a:chExt cx="4251960" cy="6387352"/>
          </a:xfrm>
        </p:grpSpPr>
        <p:sp>
          <p:nvSpPr>
            <p:cNvPr id="13" name="Snip Diagonal Corner Rectangle 12"/>
            <p:cNvSpPr/>
            <p:nvPr/>
          </p:nvSpPr>
          <p:spPr>
            <a:xfrm flipV="1">
              <a:off x="2286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ardrop 13"/>
            <p:cNvSpPr>
              <a:spLocks noChangeAspect="1"/>
            </p:cNvSpPr>
            <p:nvPr/>
          </p:nvSpPr>
          <p:spPr>
            <a:xfrm>
              <a:off x="3886200" y="432548"/>
              <a:ext cx="355002" cy="355002"/>
            </a:xfrm>
            <a:prstGeom prst="teardrop">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5" name="Snip Diagonal Corner Rectangle 14"/>
          <p:cNvSpPr/>
          <p:nvPr/>
        </p:nvSpPr>
        <p:spPr>
          <a:xfrm flipV="1">
            <a:off x="4648200" y="228600"/>
            <a:ext cx="4251960" cy="6387352"/>
          </a:xfrm>
          <a:prstGeom prst="snip2DiagRect">
            <a:avLst>
              <a:gd name="adj1" fmla="val 0"/>
              <a:gd name="adj2" fmla="val 3794"/>
            </a:avLst>
          </a:prstGeom>
          <a:solidFill>
            <a:schemeClr val="bg1"/>
          </a:solidFill>
          <a:ln>
            <a:noFill/>
          </a:ln>
          <a:effectLst>
            <a:outerShdw blurRad="50800" dist="635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525780" y="2177303"/>
            <a:ext cx="3657600" cy="1162050"/>
          </a:xfrm>
        </p:spPr>
        <p:txBody>
          <a:bodyPr anchor="b">
            <a:normAutofit/>
          </a:bodyPr>
          <a:lstStyle>
            <a:lvl1pPr algn="l">
              <a:defRPr sz="3000" b="0">
                <a:solidFill>
                  <a:schemeClr val="accent1"/>
                </a:solidFill>
              </a:defRPr>
            </a:lvl1pPr>
          </a:lstStyle>
          <a:p>
            <a:r>
              <a:rPr lang="en-US" smtClean="0"/>
              <a:t>Click to edit Master title style</a:t>
            </a:r>
            <a:endParaRPr/>
          </a:p>
        </p:txBody>
      </p:sp>
      <p:sp>
        <p:nvSpPr>
          <p:cNvPr id="3" name="Content Placeholder 2"/>
          <p:cNvSpPr>
            <a:spLocks noGrp="1"/>
          </p:cNvSpPr>
          <p:nvPr>
            <p:ph idx="1"/>
          </p:nvPr>
        </p:nvSpPr>
        <p:spPr>
          <a:xfrm>
            <a:off x="4945380" y="609600"/>
            <a:ext cx="3657600" cy="5334000"/>
          </a:xfrm>
        </p:spPr>
        <p:txBody>
          <a:bodyPr>
            <a:normAutofit/>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25780" y="3352799"/>
            <a:ext cx="3657600" cy="2590801"/>
          </a:xfrm>
        </p:spPr>
        <p:txBody>
          <a:bodyPr>
            <a:normAutofit/>
          </a:bodyPr>
          <a:lstStyle>
            <a:lvl1pPr marL="0" indent="0">
              <a:lnSpc>
                <a:spcPct val="110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6297706"/>
            <a:ext cx="1295400" cy="365125"/>
          </a:xfrm>
        </p:spPr>
        <p:txBody>
          <a:bodyPr/>
          <a:lstStyle/>
          <a:p>
            <a:fld id="{9C9FF6D9-180F-8246-9AC8-3E8CBD5E4238}" type="datetimeFigureOut">
              <a:rPr lang="en-US" smtClean="0"/>
              <a:pPr/>
              <a:t>8/29/13</a:t>
            </a:fld>
            <a:endParaRPr lang="en-US"/>
          </a:p>
        </p:txBody>
      </p:sp>
      <p:sp>
        <p:nvSpPr>
          <p:cNvPr id="6" name="Footer Placeholder 5"/>
          <p:cNvSpPr>
            <a:spLocks noGrp="1"/>
          </p:cNvSpPr>
          <p:nvPr>
            <p:ph type="ftr" sz="quarter" idx="11"/>
          </p:nvPr>
        </p:nvSpPr>
        <p:spPr>
          <a:xfrm>
            <a:off x="2057400" y="6297706"/>
            <a:ext cx="2339788" cy="365125"/>
          </a:xfrm>
        </p:spPr>
        <p:txBody>
          <a:bodyPr/>
          <a:lstStyle/>
          <a:p>
            <a:endParaRPr lang="en-US"/>
          </a:p>
        </p:txBody>
      </p:sp>
      <p:sp>
        <p:nvSpPr>
          <p:cNvPr id="7" name="Slide Number Placeholder 6"/>
          <p:cNvSpPr>
            <a:spLocks noGrp="1"/>
          </p:cNvSpPr>
          <p:nvPr>
            <p:ph type="sldNum" sz="quarter" idx="12"/>
          </p:nvPr>
        </p:nvSpPr>
        <p:spPr>
          <a:xfrm>
            <a:off x="304800" y="6297706"/>
            <a:ext cx="443753" cy="365125"/>
          </a:xfrm>
        </p:spPr>
        <p:txBody>
          <a:bodyPr/>
          <a:lstStyle>
            <a:lvl1pPr algn="l">
              <a:defRPr/>
            </a:lvl1pPr>
          </a:lstStyle>
          <a:p>
            <a:fld id="{69E29E33-B620-47F9-BB04-8846C2A5AFCC}"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295833"/>
            <a:ext cx="7583488" cy="1143000"/>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779463" y="1949824"/>
            <a:ext cx="7583488" cy="400722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228600" y="6243918"/>
            <a:ext cx="2133600"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fld id="{9C9FF6D9-180F-8246-9AC8-3E8CBD5E4238}" type="datetimeFigureOut">
              <a:rPr lang="en-US" smtClean="0"/>
              <a:pPr/>
              <a:t>8/29/13</a:t>
            </a:fld>
            <a:endParaRPr lang="en-US"/>
          </a:p>
        </p:txBody>
      </p:sp>
      <p:sp>
        <p:nvSpPr>
          <p:cNvPr id="5" name="Footer Placeholder 4"/>
          <p:cNvSpPr>
            <a:spLocks noGrp="1"/>
          </p:cNvSpPr>
          <p:nvPr>
            <p:ph type="ftr" sz="quarter" idx="3"/>
          </p:nvPr>
        </p:nvSpPr>
        <p:spPr>
          <a:xfrm>
            <a:off x="5867400" y="6248400"/>
            <a:ext cx="2895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endParaRPr lang="en-US"/>
          </a:p>
        </p:txBody>
      </p:sp>
      <p:sp>
        <p:nvSpPr>
          <p:cNvPr id="6" name="Slide Number Placeholder 5"/>
          <p:cNvSpPr>
            <a:spLocks noGrp="1"/>
          </p:cNvSpPr>
          <p:nvPr>
            <p:ph type="sldNum" sz="quarter" idx="4"/>
          </p:nvPr>
        </p:nvSpPr>
        <p:spPr>
          <a:xfrm>
            <a:off x="4305300" y="6248400"/>
            <a:ext cx="533400" cy="365125"/>
          </a:xfrm>
          <a:prstGeom prst="rect">
            <a:avLst/>
          </a:prstGeom>
        </p:spPr>
        <p:txBody>
          <a:bodyPr vert="horz" lIns="91440" tIns="45720" rIns="91440" bIns="45720" rtlCol="0" anchor="ctr"/>
          <a:lstStyle>
            <a:lvl1pPr algn="ctr">
              <a:defRPr sz="1100" b="1">
                <a:solidFill>
                  <a:schemeClr val="bg1">
                    <a:lumMod val="65000"/>
                  </a:schemeClr>
                </a:solidFill>
              </a:defRPr>
            </a:lvl1pPr>
          </a:lstStyle>
          <a:p>
            <a:fld id="{EE1E6A20-F8A2-6B4F-A58B-444602394C8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441" r:id="rId1"/>
    <p:sldLayoutId id="2147484442" r:id="rId2"/>
    <p:sldLayoutId id="2147484443" r:id="rId3"/>
    <p:sldLayoutId id="2147484444" r:id="rId4"/>
    <p:sldLayoutId id="2147484445" r:id="rId5"/>
    <p:sldLayoutId id="2147484446" r:id="rId6"/>
    <p:sldLayoutId id="2147484447" r:id="rId7"/>
    <p:sldLayoutId id="2147484448" r:id="rId8"/>
    <p:sldLayoutId id="2147484449" r:id="rId9"/>
    <p:sldLayoutId id="2147484450" r:id="rId10"/>
    <p:sldLayoutId id="2147484451" r:id="rId11"/>
    <p:sldLayoutId id="2147484452" r:id="rId12"/>
    <p:sldLayoutId id="2147484453" r:id="rId13"/>
    <p:sldLayoutId id="2147484454" r:id="rId14"/>
  </p:sldLayoutIdLst>
  <p:txStyles>
    <p:titleStyle>
      <a:lvl1pPr algn="l" defTabSz="914400" rtl="0" eaLnBrk="1" latinLnBrk="0" hangingPunct="1">
        <a:spcBef>
          <a:spcPct val="0"/>
        </a:spcBef>
        <a:buNone/>
        <a:defRPr sz="3800" kern="1200">
          <a:solidFill>
            <a:schemeClr val="tx1">
              <a:lumMod val="90000"/>
              <a:lumOff val="10000"/>
            </a:schemeClr>
          </a:solidFill>
          <a:latin typeface="+mj-lt"/>
          <a:ea typeface="+mj-ea"/>
          <a:cs typeface="+mj-cs"/>
        </a:defRPr>
      </a:lvl1pPr>
    </p:titleStyle>
    <p:bodyStyle>
      <a:lvl1pPr marL="342900" indent="-342900" algn="l" defTabSz="914400" rtl="0" eaLnBrk="1" latinLnBrk="0" hangingPunct="1">
        <a:spcBef>
          <a:spcPts val="2000"/>
        </a:spcBef>
        <a:buClr>
          <a:schemeClr val="accent1"/>
        </a:buClr>
        <a:buSzPct val="90000"/>
        <a:buFont typeface="Wingdings 2" pitchFamily="18" charset="2"/>
        <a:buChar char=""/>
        <a:defRPr sz="2200" kern="1200">
          <a:solidFill>
            <a:schemeClr val="tx1">
              <a:lumMod val="90000"/>
              <a:lumOff val="10000"/>
            </a:schemeClr>
          </a:solidFill>
          <a:latin typeface="+mn-lt"/>
          <a:ea typeface="+mn-ea"/>
          <a:cs typeface="+mn-cs"/>
        </a:defRPr>
      </a:lvl1pPr>
      <a:lvl2pPr marL="685800" indent="-336550" algn="l" defTabSz="914400" rtl="0" eaLnBrk="1" latinLnBrk="0" hangingPunct="1">
        <a:spcBef>
          <a:spcPts val="600"/>
        </a:spcBef>
        <a:buClr>
          <a:schemeClr val="accent1"/>
        </a:buClr>
        <a:buSzPct val="90000"/>
        <a:buFont typeface="Wingdings 2" pitchFamily="18" charset="2"/>
        <a:buChar char=""/>
        <a:defRPr sz="2000" kern="1200">
          <a:solidFill>
            <a:schemeClr val="tx1">
              <a:lumMod val="90000"/>
              <a:lumOff val="10000"/>
            </a:schemeClr>
          </a:solidFill>
          <a:latin typeface="+mn-lt"/>
          <a:ea typeface="+mn-ea"/>
          <a:cs typeface="+mn-cs"/>
        </a:defRPr>
      </a:lvl2pPr>
      <a:lvl3pPr marL="10350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3pPr>
      <a:lvl4pPr marL="1371600" indent="-3365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4pPr>
      <a:lvl5pPr marL="1720850" indent="-349250" algn="l" defTabSz="914400" rtl="0" eaLnBrk="1" latinLnBrk="0" hangingPunct="1">
        <a:spcBef>
          <a:spcPts val="600"/>
        </a:spcBef>
        <a:buClr>
          <a:schemeClr val="accent1"/>
        </a:buClr>
        <a:buSzPct val="90000"/>
        <a:buFont typeface="Wingdings 2" pitchFamily="18" charset="2"/>
        <a:buChar char=""/>
        <a:defRPr sz="1800" kern="1200">
          <a:solidFill>
            <a:schemeClr val="tx1">
              <a:lumMod val="90000"/>
              <a:lumOff val="1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michaelhanley.ie/elearningcurve/tag/cognitivism/page/3/" TargetMode="External"/><Relationship Id="rId4" Type="http://schemas.openxmlformats.org/officeDocument/2006/relationships/hyperlink" Target="http://it.coe.uga.edu/itforum/paper1/paper1.html" TargetMode="External"/><Relationship Id="rId5" Type="http://schemas.openxmlformats.org/officeDocument/2006/relationships/hyperlink" Target="http://jmajor.midsolutions.org/?p=7" TargetMode="External"/><Relationship Id="rId1" Type="http://schemas.openxmlformats.org/officeDocument/2006/relationships/slideLayout" Target="../slideLayouts/slideLayout2.xml"/><Relationship Id="rId2" Type="http://schemas.openxmlformats.org/officeDocument/2006/relationships/hyperlink" Target="http://edutechwiki.unige.ch/en/Cognitive_too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hyperlink" Target="http://michaelhanley.ie/elearningcurve/tag/cognitivism/page/3/"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edutechwiki.unige.ch/en/Cognitive_too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jmajor.midsolutions.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581401"/>
            <a:ext cx="6248400" cy="1801906"/>
          </a:xfrm>
        </p:spPr>
        <p:txBody>
          <a:bodyPr>
            <a:normAutofit fontScale="90000"/>
          </a:bodyPr>
          <a:lstStyle/>
          <a:p>
            <a:r>
              <a:rPr lang="en-US" b="1" dirty="0" smtClean="0"/>
              <a:t>Applications of </a:t>
            </a:r>
            <a:br>
              <a:rPr lang="en-US" b="1" dirty="0" smtClean="0"/>
            </a:br>
            <a:r>
              <a:rPr lang="en-US" b="1" dirty="0" err="1" smtClean="0"/>
              <a:t>cognitivist</a:t>
            </a:r>
            <a:r>
              <a:rPr lang="en-US" b="1" dirty="0" smtClean="0"/>
              <a:t> learning on </a:t>
            </a:r>
            <a:br>
              <a:rPr lang="en-US" b="1" dirty="0" smtClean="0"/>
            </a:br>
            <a:r>
              <a:rPr lang="en-US" b="1" dirty="0" smtClean="0"/>
              <a:t>instructional technology</a:t>
            </a:r>
            <a:r>
              <a:rPr lang="en-US" dirty="0" smtClean="0"/>
              <a:t> </a:t>
            </a:r>
            <a:endParaRPr lang="en-US" dirty="0"/>
          </a:p>
        </p:txBody>
      </p:sp>
      <p:sp>
        <p:nvSpPr>
          <p:cNvPr id="3" name="Subtitle 2"/>
          <p:cNvSpPr>
            <a:spLocks noGrp="1"/>
          </p:cNvSpPr>
          <p:nvPr>
            <p:ph type="subTitle" idx="1"/>
          </p:nvPr>
        </p:nvSpPr>
        <p:spPr>
          <a:xfrm>
            <a:off x="1371600" y="5638800"/>
            <a:ext cx="5257800" cy="331694"/>
          </a:xfrm>
        </p:spPr>
        <p:txBody>
          <a:bodyPr/>
          <a:lstStyle/>
          <a:p>
            <a:r>
              <a:rPr lang="en-US" dirty="0" smtClean="0">
                <a:solidFill>
                  <a:schemeClr val="accent1"/>
                </a:solidFill>
              </a:rPr>
              <a:t>By Kago Desmond Monare</a:t>
            </a:r>
            <a:endParaRPr lang="en-US" dirty="0">
              <a:solidFill>
                <a:schemeClr val="accent1"/>
              </a:solidFill>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92500"/>
          </a:bodyPr>
          <a:lstStyle/>
          <a:p>
            <a:r>
              <a:rPr lang="en-US" sz="1800" dirty="0" err="1" smtClean="0"/>
              <a:t>EduTech</a:t>
            </a:r>
            <a:r>
              <a:rPr lang="en-US" sz="1800" dirty="0" smtClean="0"/>
              <a:t> </a:t>
            </a:r>
            <a:r>
              <a:rPr lang="en-US" sz="1800" dirty="0" err="1" smtClean="0"/>
              <a:t>Wiki</a:t>
            </a:r>
            <a:r>
              <a:rPr lang="en-US" sz="1800" dirty="0" smtClean="0"/>
              <a:t>. Cognitive tool. Retrieved from </a:t>
            </a:r>
            <a:r>
              <a:rPr lang="en-US" sz="1800" dirty="0" smtClean="0">
                <a:hlinkClick r:id="rId2"/>
              </a:rPr>
              <a:t>http://edutechwiki.unige.ch/en/Cognitive_tool</a:t>
            </a:r>
            <a:endParaRPr lang="en-US" sz="1800" dirty="0" smtClean="0"/>
          </a:p>
          <a:p>
            <a:r>
              <a:rPr lang="en-US" sz="1800" dirty="0" smtClean="0"/>
              <a:t>Hanley, M. Discovering Instructional Design, Part 1. Retrieved from </a:t>
            </a:r>
            <a:r>
              <a:rPr lang="en-US" sz="1800" dirty="0" smtClean="0">
                <a:hlinkClick r:id="rId3"/>
              </a:rPr>
              <a:t>http://michaelhanley.ie/elearningcurve/tag/cognitivism/page/3/</a:t>
            </a:r>
            <a:endParaRPr lang="en-US" sz="1800" dirty="0" smtClean="0"/>
          </a:p>
          <a:p>
            <a:r>
              <a:rPr lang="en-US" sz="1800" dirty="0" err="1" smtClean="0"/>
              <a:t>Jonassen</a:t>
            </a:r>
            <a:r>
              <a:rPr lang="en-US" sz="1800" dirty="0" smtClean="0"/>
              <a:t>, D.H. 2009. Technology as Cognitive Tools: Learners as Designers. </a:t>
            </a:r>
            <a:r>
              <a:rPr lang="en-US" sz="1800" i="1" dirty="0" err="1" smtClean="0"/>
              <a:t>ITForum</a:t>
            </a:r>
            <a:r>
              <a:rPr lang="en-US" sz="1800" i="1" dirty="0" smtClean="0"/>
              <a:t> Paper #1. </a:t>
            </a:r>
            <a:r>
              <a:rPr lang="en-US" sz="1800" dirty="0" smtClean="0"/>
              <a:t>Retrieved from  </a:t>
            </a:r>
            <a:r>
              <a:rPr lang="en-US" sz="1800" dirty="0" smtClean="0">
                <a:hlinkClick r:id="rId4"/>
              </a:rPr>
              <a:t>http://it.coe.uga.edu/itforum/paper1/paper1.html</a:t>
            </a:r>
            <a:endParaRPr lang="en-US" sz="1800" dirty="0" smtClean="0"/>
          </a:p>
          <a:p>
            <a:r>
              <a:rPr lang="en-US" sz="1800" dirty="0" err="1" smtClean="0"/>
              <a:t>Miltiadu</a:t>
            </a:r>
            <a:r>
              <a:rPr lang="en-US" sz="1800" dirty="0" smtClean="0"/>
              <a:t>, M &amp; </a:t>
            </a:r>
            <a:r>
              <a:rPr lang="en-US" sz="1800" dirty="0" err="1" smtClean="0"/>
              <a:t>Savenye</a:t>
            </a:r>
            <a:r>
              <a:rPr lang="en-US" sz="1800" dirty="0" smtClean="0"/>
              <a:t>, W. C. 2003. Applying Social Cognitive Constructs of Motivation to Enhance Student Success in Online Distance Education</a:t>
            </a:r>
          </a:p>
          <a:p>
            <a:r>
              <a:rPr lang="en-US" sz="1800" dirty="0" smtClean="0"/>
              <a:t>Rose Colored Glasses, Random Thoughts on Instructional Design. </a:t>
            </a:r>
            <a:r>
              <a:rPr lang="en-US" sz="1800" dirty="0" err="1" smtClean="0"/>
              <a:t>Cognitivism</a:t>
            </a:r>
            <a:r>
              <a:rPr lang="en-US" sz="1800" dirty="0" smtClean="0"/>
              <a:t> and Online Learning. Retrieved from </a:t>
            </a:r>
            <a:r>
              <a:rPr lang="en-US" sz="1800" dirty="0" smtClean="0">
                <a:hlinkClick r:id="rId5"/>
              </a:rPr>
              <a:t>http://jmajor.midsolutions.org/?p=7</a:t>
            </a:r>
            <a:endParaRPr lang="en-US" sz="1800" dirty="0" smtClean="0"/>
          </a:p>
          <a:p>
            <a:endParaRPr lang="en-US" sz="1800" b="1" dirty="0" smtClean="0"/>
          </a:p>
          <a:p>
            <a:endParaRPr lang="en-US" sz="1800" dirty="0" smtClean="0"/>
          </a:p>
          <a:p>
            <a:endParaRPr lang="en-US" sz="1800" dirty="0" smtClean="0"/>
          </a:p>
          <a:p>
            <a:endParaRPr lang="en-US" sz="1800" b="1" dirty="0" smtClean="0"/>
          </a:p>
          <a:p>
            <a:endParaRPr lang="en-US" sz="1800" dirty="0" smtClean="0"/>
          </a:p>
          <a:p>
            <a:endParaRPr lang="en-US" sz="1800" dirty="0" smtClean="0"/>
          </a:p>
          <a:p>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Cognitivism</a:t>
            </a:r>
            <a:endParaRPr lang="en-US" dirty="0"/>
          </a:p>
        </p:txBody>
      </p:sp>
      <p:pic>
        <p:nvPicPr>
          <p:cNvPr id="5" name="Picture 4" descr="DevelopmentOfCognitionCartoon.png"/>
          <p:cNvPicPr>
            <a:picLocks noChangeAspect="1"/>
          </p:cNvPicPr>
          <p:nvPr/>
        </p:nvPicPr>
        <p:blipFill>
          <a:blip r:embed="rId2"/>
          <a:stretch>
            <a:fillRect/>
          </a:stretch>
        </p:blipFill>
        <p:spPr>
          <a:xfrm>
            <a:off x="4267200" y="2994018"/>
            <a:ext cx="4528710" cy="3254382"/>
          </a:xfrm>
          <a:prstGeom prst="rect">
            <a:avLst/>
          </a:prstGeom>
        </p:spPr>
      </p:pic>
      <p:sp>
        <p:nvSpPr>
          <p:cNvPr id="3" name="Content Placeholder 2"/>
          <p:cNvSpPr>
            <a:spLocks noGrp="1"/>
          </p:cNvSpPr>
          <p:nvPr>
            <p:ph idx="1"/>
          </p:nvPr>
        </p:nvSpPr>
        <p:spPr>
          <a:xfrm>
            <a:off x="779463" y="1949824"/>
            <a:ext cx="6764337" cy="1936376"/>
          </a:xfrm>
        </p:spPr>
        <p:txBody>
          <a:bodyPr/>
          <a:lstStyle/>
          <a:p>
            <a:r>
              <a:rPr lang="en-US" dirty="0" smtClean="0"/>
              <a:t>This is the ability for human to think and adapt mentally to different environments and situations. This ability  differentiates us from animals. It is way where by many psychologists and researchers have proposed theories on thought and how humans learn. </a:t>
            </a:r>
          </a:p>
        </p:txBody>
      </p:sp>
      <p:sp>
        <p:nvSpPr>
          <p:cNvPr id="6" name="Content Placeholder 2"/>
          <p:cNvSpPr txBox="1">
            <a:spLocks/>
          </p:cNvSpPr>
          <p:nvPr/>
        </p:nvSpPr>
        <p:spPr>
          <a:xfrm>
            <a:off x="1160463" y="3886200"/>
            <a:ext cx="5316537" cy="1936376"/>
          </a:xfrm>
          <a:prstGeom prst="rect">
            <a:avLst/>
          </a:prstGeom>
        </p:spPr>
        <p:txBody>
          <a:bodyPr vert="horz" lIns="91440" tIns="45720" rIns="91440" bIns="45720" rtlCol="0">
            <a:normAutofit/>
          </a:bodyPr>
          <a:lstStyle/>
          <a:p>
            <a:r>
              <a:rPr lang="en-US" sz="2200" dirty="0" smtClean="0"/>
              <a:t>These </a:t>
            </a:r>
            <a:r>
              <a:rPr lang="en-US" sz="2200" dirty="0"/>
              <a:t>process is an active action by</a:t>
            </a:r>
            <a:r>
              <a:rPr lang="en-US" sz="2200" dirty="0" smtClean="0"/>
              <a:t> </a:t>
            </a:r>
          </a:p>
          <a:p>
            <a:r>
              <a:rPr lang="en-US" sz="2200" dirty="0" smtClean="0"/>
              <a:t>human </a:t>
            </a:r>
            <a:r>
              <a:rPr lang="en-US" sz="2200" dirty="0"/>
              <a:t>beings become eager</a:t>
            </a:r>
            <a:r>
              <a:rPr lang="en-US" sz="2200" dirty="0" smtClean="0"/>
              <a:t> </a:t>
            </a:r>
          </a:p>
          <a:p>
            <a:r>
              <a:rPr lang="en-US" sz="2200" dirty="0" smtClean="0"/>
              <a:t>and </a:t>
            </a:r>
            <a:r>
              <a:rPr lang="en-US" sz="2200" dirty="0"/>
              <a:t>seek out </a:t>
            </a:r>
            <a:r>
              <a:rPr lang="en-US" sz="2200" dirty="0" smtClean="0"/>
              <a:t>knowledge</a:t>
            </a:r>
          </a:p>
          <a:p>
            <a:r>
              <a:rPr lang="en-US" sz="2200" dirty="0" smtClean="0"/>
              <a:t>and </a:t>
            </a:r>
            <a:r>
              <a:rPr lang="en-US" sz="2200" dirty="0"/>
              <a:t>understanding. </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Cognitivism</a:t>
            </a:r>
            <a:r>
              <a:rPr lang="en-US" dirty="0" smtClean="0"/>
              <a:t> &amp; Technology</a:t>
            </a:r>
            <a:endParaRPr lang="en-US" dirty="0"/>
          </a:p>
        </p:txBody>
      </p:sp>
      <p:sp>
        <p:nvSpPr>
          <p:cNvPr id="3" name="Content Placeholder 2"/>
          <p:cNvSpPr>
            <a:spLocks noGrp="1"/>
          </p:cNvSpPr>
          <p:nvPr>
            <p:ph idx="1"/>
          </p:nvPr>
        </p:nvSpPr>
        <p:spPr>
          <a:xfrm>
            <a:off x="779463" y="1949824"/>
            <a:ext cx="4402137" cy="3688976"/>
          </a:xfrm>
        </p:spPr>
        <p:txBody>
          <a:bodyPr>
            <a:normAutofit fontScale="92500" lnSpcReduction="10000"/>
          </a:bodyPr>
          <a:lstStyle/>
          <a:p>
            <a:r>
              <a:rPr lang="en-US" sz="2378" dirty="0" err="1" smtClean="0"/>
              <a:t>Cognitivism</a:t>
            </a:r>
            <a:r>
              <a:rPr lang="en-US" sz="2378" dirty="0" smtClean="0"/>
              <a:t> began influencing technology in education in the 1970’s. Its adoption led to a shift from measuring </a:t>
            </a:r>
            <a:r>
              <a:rPr lang="en-US" sz="2378" i="1" dirty="0" smtClean="0"/>
              <a:t>external</a:t>
            </a:r>
            <a:r>
              <a:rPr lang="en-US" sz="2378" dirty="0" smtClean="0"/>
              <a:t> behavior to focusing on the </a:t>
            </a:r>
            <a:r>
              <a:rPr lang="en-US" sz="2378" i="1" dirty="0" smtClean="0"/>
              <a:t>internal</a:t>
            </a:r>
            <a:r>
              <a:rPr lang="en-US" sz="2378" dirty="0" smtClean="0"/>
              <a:t> mental processes behind behavior, leading to a greater emphasis on task- and learner analysis. </a:t>
            </a:r>
          </a:p>
          <a:p>
            <a:pPr>
              <a:buNone/>
            </a:pPr>
            <a:r>
              <a:rPr lang="en-US" dirty="0" smtClean="0"/>
              <a:t/>
            </a:r>
            <a:br>
              <a:rPr lang="en-US" dirty="0" smtClean="0"/>
            </a:br>
            <a:r>
              <a:rPr lang="en-US" dirty="0" smtClean="0"/>
              <a:t/>
            </a:r>
            <a:br>
              <a:rPr lang="en-US" dirty="0" smtClean="0"/>
            </a:br>
            <a:endParaRPr lang="en-US" dirty="0"/>
          </a:p>
        </p:txBody>
      </p:sp>
      <p:pic>
        <p:nvPicPr>
          <p:cNvPr id="4" name="Picture 3" descr="Effective eLearning supports critical psychological learning processes[3].jpg"/>
          <p:cNvPicPr>
            <a:picLocks noChangeAspect="1"/>
          </p:cNvPicPr>
          <p:nvPr/>
        </p:nvPicPr>
        <p:blipFill>
          <a:blip r:embed="rId2"/>
          <a:stretch>
            <a:fillRect/>
          </a:stretch>
        </p:blipFill>
        <p:spPr>
          <a:xfrm>
            <a:off x="5181600" y="2057400"/>
            <a:ext cx="3502840" cy="2209800"/>
          </a:xfrm>
          <a:prstGeom prst="rect">
            <a:avLst/>
          </a:prstGeom>
        </p:spPr>
      </p:pic>
      <p:sp>
        <p:nvSpPr>
          <p:cNvPr id="5" name="Rectangle 4"/>
          <p:cNvSpPr/>
          <p:nvPr/>
        </p:nvSpPr>
        <p:spPr>
          <a:xfrm>
            <a:off x="1143000" y="4429542"/>
            <a:ext cx="7391400" cy="2123658"/>
          </a:xfrm>
          <a:prstGeom prst="rect">
            <a:avLst/>
          </a:prstGeom>
        </p:spPr>
        <p:txBody>
          <a:bodyPr wrap="square">
            <a:spAutoFit/>
          </a:bodyPr>
          <a:lstStyle/>
          <a:p>
            <a:r>
              <a:rPr lang="en-US" sz="2200" dirty="0" smtClean="0"/>
              <a:t>According to </a:t>
            </a:r>
            <a:r>
              <a:rPr lang="en-US" sz="2200" dirty="0" err="1" smtClean="0"/>
              <a:t>Cognitivists</a:t>
            </a:r>
            <a:r>
              <a:rPr lang="en-US" sz="2200" dirty="0" smtClean="0"/>
              <a:t>, tasks are broken down to move from simple to complex, based on previously-learned mental models, or schema. </a:t>
            </a:r>
            <a:r>
              <a:rPr lang="en-US" sz="2200" dirty="0" err="1" smtClean="0"/>
              <a:t>Cognitivism</a:t>
            </a:r>
            <a:r>
              <a:rPr lang="en-US" sz="2200" dirty="0" smtClean="0"/>
              <a:t> is currently the principal theory used in instructional design (</a:t>
            </a:r>
            <a:r>
              <a:rPr lang="en-US" sz="2200" dirty="0" smtClean="0">
                <a:hlinkClick r:id="rId3"/>
              </a:rPr>
              <a:t>http://michaelhanley.ie/elearningcurve/tag/cognitivism/page/3/</a:t>
            </a:r>
            <a:r>
              <a:rPr lang="en-US" sz="2200" dirty="0" smtClean="0"/>
              <a:t>).</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technology</a:t>
            </a:r>
            <a:endParaRPr lang="en-US" dirty="0"/>
          </a:p>
        </p:txBody>
      </p:sp>
      <p:sp>
        <p:nvSpPr>
          <p:cNvPr id="3" name="Content Placeholder 2"/>
          <p:cNvSpPr>
            <a:spLocks noGrp="1"/>
          </p:cNvSpPr>
          <p:nvPr>
            <p:ph idx="1"/>
          </p:nvPr>
        </p:nvSpPr>
        <p:spPr/>
        <p:txBody>
          <a:bodyPr>
            <a:normAutofit/>
          </a:bodyPr>
          <a:lstStyle/>
          <a:p>
            <a:r>
              <a:rPr lang="en-US" dirty="0" smtClean="0"/>
              <a:t>Cognitive tools help learners with complex cognitive learning activities and critical thinking. These tools are learner controlled in the sense that they construct their knowledge themselves using the tools rather than memorizing knowledge. In this perspective, computer systems are "partners" that stimulate learners or groups of learners to make maximum use of their cognitive potential (  </a:t>
            </a:r>
            <a:r>
              <a:rPr lang="en-US" dirty="0" smtClean="0">
                <a:hlinkClick r:id="rId2"/>
              </a:rPr>
              <a:t>http://edutechwiki.unige.ch/en/Cognitive_tool</a:t>
            </a:r>
            <a:r>
              <a:rPr lang="en-US" dirty="0" smtClean="0"/>
              <a:t>).</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technology</a:t>
            </a:r>
            <a:endParaRPr lang="en-US" dirty="0"/>
          </a:p>
        </p:txBody>
      </p:sp>
      <p:sp>
        <p:nvSpPr>
          <p:cNvPr id="3" name="Content Placeholder 2"/>
          <p:cNvSpPr>
            <a:spLocks noGrp="1"/>
          </p:cNvSpPr>
          <p:nvPr>
            <p:ph idx="1"/>
          </p:nvPr>
        </p:nvSpPr>
        <p:spPr/>
        <p:txBody>
          <a:bodyPr>
            <a:normAutofit/>
          </a:bodyPr>
          <a:lstStyle/>
          <a:p>
            <a:r>
              <a:rPr lang="en-US" dirty="0" smtClean="0"/>
              <a:t>Computers are widely used as part of instructional technology and this kind of technology can be seen as cognitive tool that represent a significant move from traditional way of  despising information to learners.</a:t>
            </a:r>
          </a:p>
          <a:p>
            <a:r>
              <a:rPr lang="en-US" dirty="0" smtClean="0"/>
              <a:t>In cognitive tools, information and intelligence is not encoded in the educational communications which are designed to efficiently transmit that knowledge to the learners. With cognitive tools, the traditional design and development processes are eliminated (</a:t>
            </a:r>
            <a:r>
              <a:rPr lang="en-US" dirty="0" err="1" smtClean="0"/>
              <a:t>Jonassen</a:t>
            </a:r>
            <a:r>
              <a:rPr lang="en-US" dirty="0" smtClean="0"/>
              <a:t>, 2009).</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technology</a:t>
            </a:r>
            <a:endParaRPr lang="en-US" dirty="0"/>
          </a:p>
        </p:txBody>
      </p:sp>
      <p:sp>
        <p:nvSpPr>
          <p:cNvPr id="3" name="Content Placeholder 2"/>
          <p:cNvSpPr>
            <a:spLocks noGrp="1"/>
          </p:cNvSpPr>
          <p:nvPr>
            <p:ph idx="1"/>
          </p:nvPr>
        </p:nvSpPr>
        <p:spPr>
          <a:xfrm>
            <a:off x="779463" y="1949824"/>
            <a:ext cx="3563937" cy="4007224"/>
          </a:xfrm>
        </p:spPr>
        <p:txBody>
          <a:bodyPr/>
          <a:lstStyle/>
          <a:p>
            <a:r>
              <a:rPr lang="en-US" dirty="0" smtClean="0"/>
              <a:t>Using computer technology learners have to think about what they are  learning or applying, if the learners decide to use these tools to assist  them learn, then the tools will facilitate their learning process.</a:t>
            </a:r>
          </a:p>
        </p:txBody>
      </p:sp>
      <p:pic>
        <p:nvPicPr>
          <p:cNvPr id="4" name="Picture 3" descr="BrainTraining.jpg"/>
          <p:cNvPicPr>
            <a:picLocks noChangeAspect="1"/>
          </p:cNvPicPr>
          <p:nvPr/>
        </p:nvPicPr>
        <p:blipFill>
          <a:blip r:embed="rId2"/>
          <a:stretch>
            <a:fillRect/>
          </a:stretch>
        </p:blipFill>
        <p:spPr>
          <a:xfrm>
            <a:off x="4191000" y="2286000"/>
            <a:ext cx="4296834" cy="322262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E-learning</a:t>
            </a:r>
            <a:endParaRPr lang="en-US" dirty="0"/>
          </a:p>
        </p:txBody>
      </p:sp>
      <p:sp>
        <p:nvSpPr>
          <p:cNvPr id="3" name="Content Placeholder 2"/>
          <p:cNvSpPr>
            <a:spLocks noGrp="1"/>
          </p:cNvSpPr>
          <p:nvPr>
            <p:ph idx="1"/>
          </p:nvPr>
        </p:nvSpPr>
        <p:spPr/>
        <p:txBody>
          <a:bodyPr>
            <a:normAutofit/>
          </a:bodyPr>
          <a:lstStyle/>
          <a:p>
            <a:r>
              <a:rPr lang="en-US" dirty="0" smtClean="0"/>
              <a:t>Cognitive theories have been used to support the theory that Instructional Technology (IT) is most successful when it involves synchronous rather than asynchronous communications between student and teacher. Cognitive theories of learning have been used to establish that interactive IT is the method that will most likely increase learning (</a:t>
            </a:r>
            <a:r>
              <a:rPr lang="en-US" dirty="0" smtClean="0">
                <a:hlinkClick r:id="rId2"/>
              </a:rPr>
              <a:t>http://jmajor.midsolutions.org/</a:t>
            </a:r>
            <a:r>
              <a:rPr lang="en-US" dirty="0" smtClean="0"/>
              <a:t>).</a:t>
            </a:r>
          </a:p>
          <a:p>
            <a:r>
              <a:rPr lang="en-US" dirty="0" smtClean="0"/>
              <a:t>Instructional technology is applied mostly on E-learning as platform application. This allows learners to be interactive an be able to communicate between instructor and learner.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Knowledge Integration</a:t>
            </a:r>
            <a:endParaRPr lang="en-US" dirty="0"/>
          </a:p>
        </p:txBody>
      </p:sp>
      <p:sp>
        <p:nvSpPr>
          <p:cNvPr id="3" name="Content Placeholder 2"/>
          <p:cNvSpPr>
            <a:spLocks noGrp="1"/>
          </p:cNvSpPr>
          <p:nvPr>
            <p:ph idx="1"/>
          </p:nvPr>
        </p:nvSpPr>
        <p:spPr>
          <a:xfrm>
            <a:off x="779463" y="1949824"/>
            <a:ext cx="4402137" cy="3079376"/>
          </a:xfrm>
        </p:spPr>
        <p:txBody>
          <a:bodyPr>
            <a:noAutofit/>
          </a:bodyPr>
          <a:lstStyle/>
          <a:p>
            <a:r>
              <a:rPr lang="en-US" dirty="0" smtClean="0"/>
              <a:t>Cognitive  tools have a big role in how we learn and how IT is a platform of information dissemination. Online discussions (forums), Teleconferences, Video streaming (</a:t>
            </a:r>
            <a:r>
              <a:rPr lang="en-US" dirty="0" err="1" smtClean="0"/>
              <a:t>youtube</a:t>
            </a:r>
            <a:r>
              <a:rPr lang="en-US" dirty="0" smtClean="0"/>
              <a:t>, etc). Such tools mentioned  allow learners to connect new information to prior knowledge therefore,</a:t>
            </a:r>
            <a:endParaRPr lang="en-US" dirty="0"/>
          </a:p>
        </p:txBody>
      </p:sp>
      <p:pic>
        <p:nvPicPr>
          <p:cNvPr id="4" name="Picture 3" descr="6803634973_decaf86c54.jpg"/>
          <p:cNvPicPr>
            <a:picLocks noChangeAspect="1"/>
          </p:cNvPicPr>
          <p:nvPr/>
        </p:nvPicPr>
        <p:blipFill>
          <a:blip r:embed="rId3"/>
          <a:stretch>
            <a:fillRect/>
          </a:stretch>
        </p:blipFill>
        <p:spPr>
          <a:xfrm>
            <a:off x="5181600" y="2133600"/>
            <a:ext cx="3496235" cy="2622176"/>
          </a:xfrm>
          <a:prstGeom prst="rect">
            <a:avLst/>
          </a:prstGeom>
        </p:spPr>
      </p:pic>
      <p:sp>
        <p:nvSpPr>
          <p:cNvPr id="5" name="Content Placeholder 2"/>
          <p:cNvSpPr txBox="1">
            <a:spLocks/>
          </p:cNvSpPr>
          <p:nvPr/>
        </p:nvSpPr>
        <p:spPr>
          <a:xfrm>
            <a:off x="781049" y="5029200"/>
            <a:ext cx="7581902" cy="1219200"/>
          </a:xfrm>
          <a:prstGeom prst="rect">
            <a:avLst/>
          </a:prstGeom>
        </p:spPr>
        <p:txBody>
          <a:bodyPr vert="horz" lIns="91440" tIns="45720" rIns="91440" bIns="45720" rtlCol="0">
            <a:noAutofit/>
          </a:bodyPr>
          <a:lstStyle/>
          <a:p>
            <a:pPr marL="342900" lvl="0" indent="-342900" defTabSz="914400">
              <a:spcBef>
                <a:spcPts val="2000"/>
              </a:spcBef>
              <a:buClr>
                <a:schemeClr val="accent1"/>
              </a:buClr>
              <a:buSzPct val="90000"/>
            </a:pPr>
            <a:r>
              <a:rPr lang="en-US" sz="2200" dirty="0" smtClean="0"/>
              <a:t>	learners </a:t>
            </a:r>
            <a:r>
              <a:rPr kumimoji="0" lang="en-US" sz="2200" b="0" i="0" u="none" strike="noStrike" kern="1200" cap="none" spc="0" normalizeH="0" baseline="0" noProof="0" dirty="0" smtClean="0">
                <a:ln>
                  <a:noFill/>
                </a:ln>
                <a:solidFill>
                  <a:schemeClr val="tx1">
                    <a:lumMod val="90000"/>
                    <a:lumOff val="10000"/>
                  </a:schemeClr>
                </a:solidFill>
                <a:effectLst/>
                <a:uLnTx/>
                <a:uFillTx/>
                <a:latin typeface="+mn-lt"/>
                <a:ea typeface="+mn-ea"/>
                <a:cs typeface="+mn-cs"/>
              </a:rPr>
              <a:t>are building a larger array of information from all</a:t>
            </a:r>
            <a:r>
              <a:rPr kumimoji="0" lang="en-US" sz="2200" b="0" i="0" u="none" strike="noStrike" kern="1200" cap="none" spc="0" normalizeH="0" noProof="0" dirty="0" smtClean="0">
                <a:ln>
                  <a:noFill/>
                </a:ln>
                <a:solidFill>
                  <a:schemeClr val="tx1">
                    <a:lumMod val="90000"/>
                    <a:lumOff val="10000"/>
                  </a:schemeClr>
                </a:solidFill>
                <a:effectLst/>
                <a:uLnTx/>
                <a:uFillTx/>
                <a:latin typeface="+mn-lt"/>
                <a:ea typeface="+mn-ea"/>
                <a:cs typeface="+mn-cs"/>
              </a:rPr>
              <a:t> </a:t>
            </a:r>
            <a:r>
              <a:rPr kumimoji="0" lang="en-US" sz="2200" b="0" i="0" u="none" strike="noStrike" kern="1200" cap="none" spc="0" normalizeH="0" baseline="0" noProof="0" dirty="0" smtClean="0">
                <a:ln>
                  <a:noFill/>
                </a:ln>
                <a:solidFill>
                  <a:schemeClr val="tx1">
                    <a:lumMod val="90000"/>
                    <a:lumOff val="10000"/>
                  </a:schemeClr>
                </a:solidFill>
                <a:effectLst/>
                <a:uLnTx/>
                <a:uFillTx/>
                <a:latin typeface="+mn-lt"/>
                <a:ea typeface="+mn-ea"/>
                <a:cs typeface="+mn-cs"/>
              </a:rPr>
              <a:t>over, as the world has become a global village information can be shared easily and collaborative work can be achieved.</a:t>
            </a:r>
            <a:endParaRPr kumimoji="0" lang="en-US" sz="2200" b="0" i="0" u="none" strike="noStrike" kern="1200" cap="none" spc="0" normalizeH="0" baseline="0" noProof="0" dirty="0">
              <a:ln>
                <a:noFill/>
              </a:ln>
              <a:solidFill>
                <a:schemeClr val="tx1">
                  <a:lumMod val="90000"/>
                  <a:lumOff val="10000"/>
                </a:schemeClr>
              </a:solidFill>
              <a:effectLst/>
              <a:uLnTx/>
              <a:uFillTx/>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Cognitive learning  applications on instructional technology have a big role in how we learn and they encourage  and develop ability for learners to think and process information.</a:t>
            </a:r>
          </a:p>
          <a:p>
            <a:r>
              <a:rPr lang="en-US" dirty="0" smtClean="0"/>
              <a:t> This knowledge would contribute vital information for further quests in understanding the online modality of education and therefore help to both lower attrition rates and increase the design of instructionally sound web-based courses (</a:t>
            </a:r>
            <a:r>
              <a:rPr lang="en-US" sz="2400" dirty="0" err="1" smtClean="0"/>
              <a:t>Miltiadu</a:t>
            </a:r>
            <a:r>
              <a:rPr lang="en-US" sz="2400" dirty="0" smtClean="0"/>
              <a:t>, M &amp; </a:t>
            </a:r>
            <a:r>
              <a:rPr lang="en-US" sz="2400" dirty="0" err="1" smtClean="0"/>
              <a:t>Savenye</a:t>
            </a:r>
            <a:r>
              <a:rPr lang="en-US" dirty="0" smtClean="0"/>
              <a:t>, 2003, pg 24).</a:t>
            </a:r>
            <a:endParaRPr lang="en-US"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xel">
  <a:themeElements>
    <a:clrScheme name="Pixel">
      <a:dk1>
        <a:srgbClr val="FFFFFF"/>
      </a:dk1>
      <a:lt1>
        <a:srgbClr val="103154"/>
      </a:lt1>
      <a:dk2>
        <a:srgbClr val="0096FF"/>
      </a:dk2>
      <a:lt2>
        <a:srgbClr val="87FD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ixel">
      <a:fillStyleLst>
        <a:solidFill>
          <a:schemeClr val="phClr"/>
        </a:solidFill>
        <a:solidFill>
          <a:schemeClr val="phClr">
            <a:satMod val="150000"/>
          </a:schemeClr>
        </a:solidFill>
        <a:solidFill>
          <a:schemeClr val="phClr">
            <a:shade val="80000"/>
            <a:lumMod val="90000"/>
          </a:scheme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50800" cap="flat" cmpd="sng" algn="ctr">
          <a:solidFill>
            <a:schemeClr val="phClr">
              <a:alpha val="80000"/>
            </a:schemeClr>
          </a:solidFill>
          <a:prstDash val="solid"/>
        </a:ln>
      </a:lnStyleLst>
      <a:effectStyleLst>
        <a:effectStyle>
          <a:effectLst/>
        </a:effectStyle>
        <a:effectStyle>
          <a:effectLst>
            <a:outerShdw blurRad="50800" dist="63500" dir="2700000" sx="102000" sy="102000" rotWithShape="0">
              <a:srgbClr val="000000">
                <a:alpha val="50000"/>
              </a:srgbClr>
            </a:outerShdw>
          </a:effectLst>
          <a:scene3d>
            <a:camera prst="orthographicFront">
              <a:rot lat="0" lon="0" rev="0"/>
            </a:camera>
            <a:lightRig rig="glow" dir="tl"/>
          </a:scene3d>
          <a:sp3d>
            <a:bevelT w="0" h="0"/>
          </a:sp3d>
        </a:effectStyle>
        <a:effectStyle>
          <a:effectLst>
            <a:outerShdw blurRad="63500" dist="38100" dir="3600000" sx="103000" sy="103000" rotWithShape="0">
              <a:srgbClr val="000000">
                <a:alpha val="60000"/>
              </a:srgbClr>
            </a:outerShdw>
          </a:effectLst>
          <a:scene3d>
            <a:camera prst="orthographicFront">
              <a:rot lat="0" lon="0" rev="0"/>
            </a:camera>
            <a:lightRig rig="flat" dir="t">
              <a:rot lat="0" lon="0" rev="5400000"/>
            </a:lightRig>
          </a:scene3d>
          <a:sp3d prstMaterial="softmetal">
            <a:bevelT w="63500" h="38100"/>
          </a:sp3d>
        </a:effectStyle>
      </a:effectStyleLst>
      <a:bgFillStyleLst>
        <a:solidFill>
          <a:schemeClr val="phClr"/>
        </a:solidFill>
        <a:gradFill rotWithShape="1">
          <a:gsLst>
            <a:gs pos="0">
              <a:schemeClr val="phClr">
                <a:tint val="100000"/>
                <a:shade val="95000"/>
                <a:satMod val="350000"/>
              </a:schemeClr>
            </a:gs>
            <a:gs pos="100000">
              <a:schemeClr val="phClr">
                <a:shade val="20000"/>
                <a:satMod val="150000"/>
              </a:schemeClr>
            </a:gs>
          </a:gsLst>
          <a:lin ang="5400000" scaled="0"/>
        </a:gradFill>
        <a:blipFill rotWithShape="1">
          <a:blip xmlns:r="http://schemas.openxmlformats.org/officeDocument/2006/relationships" r:embed="rId1">
            <a:duotone>
              <a:schemeClr val="phClr">
                <a:shade val="1000"/>
                <a:satMod val="400000"/>
              </a:schemeClr>
              <a:schemeClr val="phClr">
                <a:tint val="50000"/>
                <a:satMod val="4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Pixel.thmx</Template>
  <TotalTime>505</TotalTime>
  <Words>724</Words>
  <Application>Microsoft Macintosh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Pixel</vt:lpstr>
      <vt:lpstr>Applications of  cognitivist learning on  instructional technology </vt:lpstr>
      <vt:lpstr>What is Cognitivism</vt:lpstr>
      <vt:lpstr>Cognitivism &amp; Technology</vt:lpstr>
      <vt:lpstr>Computer  technology</vt:lpstr>
      <vt:lpstr>Computer  technology</vt:lpstr>
      <vt:lpstr>Computer  technology</vt:lpstr>
      <vt:lpstr>E-learning</vt:lpstr>
      <vt:lpstr>Knowledge Integration</vt:lpstr>
      <vt:lpstr>Conclusion</vt:lpstr>
      <vt:lpstr>Reference</vt:lpstr>
    </vt:vector>
  </TitlesOfParts>
  <Company>BOCODOL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Kago Monare</dc:creator>
  <cp:lastModifiedBy>Kago Monare</cp:lastModifiedBy>
  <cp:revision>39</cp:revision>
  <dcterms:created xsi:type="dcterms:W3CDTF">2012-02-27T14:48:02Z</dcterms:created>
  <dcterms:modified xsi:type="dcterms:W3CDTF">2013-08-29T08:33:39Z</dcterms:modified>
</cp:coreProperties>
</file>